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58" r:id="rId17"/>
    <p:sldId id="259" r:id="rId18"/>
    <p:sldId id="289" r:id="rId19"/>
    <p:sldId id="275" r:id="rId20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82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E988DA9-0505-4282-8CC4-CFC7E6073A66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526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E3676D9-4627-4B8A-87D8-22F2A19DF99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43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0CFC11-4F9D-46E1-AEA2-7D87262F64B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70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F7B83A-F128-41FF-8E27-7A3D5E70AC9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53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987F2D-27EE-47E4-B10D-D8576B23900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7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58D88-5772-4D75-B646-D3A3882B0F8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3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1978BD-F3B3-4454-9E90-323BEC0A50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35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63D72A-E07B-427D-8A54-97777666C7D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93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007106-C389-4D71-A712-CF9A3C8D73D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23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FD2DD6-3F3D-4ECC-9850-F5C9E306230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8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9726C4-D406-459C-B52F-044458322B8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87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AB59D6-740B-4FB1-963C-5C87A8FAD9F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1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E42A55-94C1-41ED-ACDD-10FAEEC880A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44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FC6F86B-B086-48CD-B20B-6D6F8FCEACE6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pl-PL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pl-PL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214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endParaRPr lang="pl-PL"/>
          </a:p>
          <a:p>
            <a:pPr lvl="0" algn="ctr">
              <a:buNone/>
            </a:pPr>
            <a:endParaRPr lang="pl-PL"/>
          </a:p>
          <a:p>
            <a:pPr lvl="0" algn="ctr">
              <a:buNone/>
            </a:pPr>
            <a:r>
              <a:rPr lang="pl-PL" sz="4000" i="1"/>
              <a:t>Nauczyciel na 6 – wsparcie szkół/przedszkoli i nauczycieli z terenu powiatu trzebnickiego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0" y="6336000"/>
            <a:ext cx="82940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596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560"/>
            <a:ext cx="2730240" cy="109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048000" y="30240"/>
            <a:ext cx="3997800" cy="1558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435778" y="3223362"/>
            <a:ext cx="9207320" cy="305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500">
                <a:latin typeface="Times New Roman" pitchFamily="18" charset="0"/>
              </a:rPr>
              <a:t>Wychowawca, który zbędzie rodziców kilku zdaniami na temat klasy, przekaże informacje o obowiązkowych opłatach oraz ponarzeka na poziom intelektualny i lenistwo uczniów sprawi, iż rodzice wyjdą z zebrania przekonani o niskiej jakości pracy szkoły. </a:t>
            </a:r>
          </a:p>
          <a:p>
            <a:endParaRPr lang="pl-PL" altLang="pl-PL" sz="1500">
              <a:latin typeface="Times New Roman" pitchFamily="18" charset="0"/>
            </a:endParaRPr>
          </a:p>
          <a:p>
            <a:endParaRPr lang="pl-PL" altLang="pl-PL" sz="1500">
              <a:latin typeface="Times New Roman" pitchFamily="18" charset="0"/>
            </a:endParaRPr>
          </a:p>
          <a:p>
            <a:r>
              <a:rPr lang="pl-PL" altLang="pl-PL" sz="1500">
                <a:latin typeface="Times New Roman" pitchFamily="18" charset="0"/>
              </a:rPr>
              <a:t>Rodzice negatywnie ukierunkowani przez wychowawcę z pewnością nie będą kreować pozytywnego obrazu w swoich środowiskach. </a:t>
            </a:r>
          </a:p>
          <a:p>
            <a:endParaRPr lang="pl-PL" altLang="pl-PL" sz="1500">
              <a:latin typeface="Times New Roman" pitchFamily="18" charset="0"/>
            </a:endParaRPr>
          </a:p>
          <a:p>
            <a:endParaRPr lang="pl-PL" altLang="pl-PL" sz="1500">
              <a:latin typeface="Times New Roman" pitchFamily="18" charset="0"/>
            </a:endParaRPr>
          </a:p>
          <a:p>
            <a:pPr algn="ctr"/>
            <a:r>
              <a:rPr lang="pl-PL" altLang="pl-PL" sz="1500">
                <a:latin typeface="Times New Roman" pitchFamily="18" charset="0"/>
              </a:rPr>
              <a:t>Należy zadbać, aby oprawa zebrań rodziców kształtowała u nich poczucie związku ze szkołą i przekonanie, że są rzetelnie i przystępnie informowani o wszystkich aspektach jej działalności. </a:t>
            </a:r>
          </a:p>
          <a:p>
            <a:endParaRPr lang="pl-PL" altLang="pl-PL" sz="2200">
              <a:latin typeface="Times New Roman" pitchFamily="18" charset="0"/>
            </a:endParaRPr>
          </a:p>
        </p:txBody>
      </p:sp>
      <p:sp>
        <p:nvSpPr>
          <p:cNvPr id="31747" name="pole tekstowe 2"/>
          <p:cNvSpPr txBox="1">
            <a:spLocks noChangeArrowheads="1"/>
          </p:cNvSpPr>
          <p:nvPr/>
        </p:nvSpPr>
        <p:spPr bwMode="auto">
          <a:xfrm>
            <a:off x="595038" y="2351899"/>
            <a:ext cx="7619972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Promocja wewnętrzna a rodzice</a:t>
            </a:r>
          </a:p>
        </p:txBody>
      </p:sp>
      <p:pic>
        <p:nvPicPr>
          <p:cNvPr id="3174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276517" y="7034698"/>
            <a:ext cx="952759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50510" y="7034698"/>
            <a:ext cx="9779606" cy="509229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31720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ole tekstowe 1"/>
          <p:cNvSpPr txBox="1">
            <a:spLocks noChangeArrowheads="1"/>
          </p:cNvSpPr>
          <p:nvPr/>
        </p:nvSpPr>
        <p:spPr bwMode="auto">
          <a:xfrm>
            <a:off x="393775" y="2430647"/>
            <a:ext cx="9371831" cy="451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Najczęściej stosowane formy promocji, które wychodzą poza strukturę wewnętrzną to przedmioty, na których umieszcza się logo i nazwę szkoły: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koszulki,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długopisy,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naklejki,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breloczki,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kalendarze,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torby, </a:t>
            </a:r>
          </a:p>
          <a:p>
            <a:pPr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kubki czy pocztówki. </a:t>
            </a:r>
          </a:p>
          <a:p>
            <a:pPr algn="ctr"/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Stoisko z wymienionymi artykułami powinno być dostępne przede wszystkim </a:t>
            </a:r>
          </a:p>
          <a:p>
            <a:pPr algn="ctr"/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w czasie różnych imprez kulturalnych, sportowych itp. </a:t>
            </a:r>
          </a:p>
          <a:p>
            <a:pPr algn="ctr"/>
            <a:endParaRPr lang="pl-PL" altLang="pl-PL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Przy pomocy radiowęzła można przeprowadzić reklamę nowych rzeczy. Ich projektowaniem może się zająć samorząd uczniowski. Jednym z najważniejszych aspektów tego typu promocji zewnętrznej jest estetyka wykonania „gadżetów”. Trzeba więc pamiętać aby każdy przedmiot był wykonany w sposób „cieszący oko” . Warto zasięgnąć opinii fachowca - plastyka. Przedmioty te wychodzą poza teren szkoły i kształtują wizerunek na zewnątrz. </a:t>
            </a:r>
          </a:p>
          <a:p>
            <a:pPr algn="just"/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2000" dirty="0">
              <a:latin typeface="Lucida Sans Unicode" pitchFamily="34" charset="0"/>
            </a:endParaRP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483030" y="1811173"/>
            <a:ext cx="5203073" cy="57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100" b="1" dirty="0">
                <a:latin typeface="Times New Roman" pitchFamily="18" charset="0"/>
                <a:cs typeface="Times New Roman" pitchFamily="18" charset="0"/>
              </a:rPr>
              <a:t>Promocja zewnętrzna</a:t>
            </a:r>
          </a:p>
        </p:txBody>
      </p:sp>
      <p:pic>
        <p:nvPicPr>
          <p:cNvPr id="32772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7034698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6941952"/>
            <a:ext cx="9777857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76334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ole tekstowe 2"/>
          <p:cNvSpPr txBox="1">
            <a:spLocks noChangeArrowheads="1"/>
          </p:cNvSpPr>
          <p:nvPr/>
        </p:nvSpPr>
        <p:spPr bwMode="auto">
          <a:xfrm>
            <a:off x="435778" y="2509392"/>
            <a:ext cx="9209071" cy="462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Często stosowanym środkiem promocji jest organizowanie imprez dla środowiska lokalnego. 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Z reguły dyrektor szkoły korzysta przy takich okazjach z pomocy finansowej firm, którym oferuje możliwość reklamy ich produktów.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Im impreza jest większa tym sponsorów jest więcej. 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Istotne jest przygotowanie dobrego harmonogramu imprez, które powinny odbywać się cyklicznie, ale tak, by nie następowała ich kumulacja w krótkim czasie. 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Niebagatelną rolę w prowadzeniu promocji odgrywa Internet. Warto przygotować ciekawe strony dotyczące szkoły i dbać o zamieszczanie interesujących, aktualnych informacji. Ten nośnik trafia bowiem do młodych ludzi, potencjalnych odbiorców usług edukacyjnych oferowanych przez szkołę, a także ich rodziców. </a:t>
            </a:r>
          </a:p>
          <a:p>
            <a:pPr algn="just"/>
            <a:endParaRPr lang="pl-PL" altLang="pl-PL" sz="220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2000">
              <a:latin typeface="Lucida Sans Unicode" pitchFamily="34" charset="0"/>
            </a:endParaRPr>
          </a:p>
        </p:txBody>
      </p:sp>
      <p:sp>
        <p:nvSpPr>
          <p:cNvPr id="33795" name="Prostokąt 3"/>
          <p:cNvSpPr>
            <a:spLocks noChangeArrowheads="1"/>
          </p:cNvSpPr>
          <p:nvPr/>
        </p:nvSpPr>
        <p:spPr bwMode="auto">
          <a:xfrm>
            <a:off x="654540" y="1825172"/>
            <a:ext cx="5875115" cy="57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pl-PL" altLang="pl-PL" sz="3100" b="1" dirty="0">
                <a:cs typeface="Times New Roman" pitchFamily="18" charset="0"/>
              </a:rPr>
              <a:t>Promocja zewnętrzna</a:t>
            </a:r>
          </a:p>
        </p:txBody>
      </p:sp>
      <p:pic>
        <p:nvPicPr>
          <p:cNvPr id="3379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7055697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204763" y="6954201"/>
            <a:ext cx="9779606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16908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1"/>
          <p:cNvSpPr txBox="1">
            <a:spLocks noChangeArrowheads="1"/>
          </p:cNvSpPr>
          <p:nvPr/>
        </p:nvSpPr>
        <p:spPr bwMode="auto">
          <a:xfrm>
            <a:off x="336021" y="2747382"/>
            <a:ext cx="9371832" cy="317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Promocja szkoły jako jeden z integralnych składników programu dydaktyczno-wychowawczego. 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Stosunki ze środowiskiem to ciągłe przekazywanie informacji.</a:t>
            </a:r>
          </a:p>
          <a:p>
            <a:pPr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Wykorzystujmy każdą okazję do zaprezentowania tego, co wypracowały pokolenia uczniów i nauczycieli i tego co sami tworzymy. </a:t>
            </a:r>
          </a:p>
          <a:p>
            <a:pPr algn="just"/>
            <a:endParaRPr lang="pl-PL" altLang="pl-PL" sz="1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Pamiętajmy o tym, że współcześnie informacja jest najlepiej sprzedającym się towarem, a integracja wszystkich podmiotów społeczności szkolnej wielkim sukcesem wychowawczym. </a:t>
            </a:r>
          </a:p>
          <a:p>
            <a:endParaRPr lang="pl-PL" altLang="pl-PL" sz="2000">
              <a:latin typeface="Lucida Sans Unicode" pitchFamily="34" charset="0"/>
            </a:endParaRP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257266" y="1954666"/>
            <a:ext cx="9450586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100" b="1" dirty="0">
                <a:latin typeface="Times New Roman" pitchFamily="18" charset="0"/>
                <a:cs typeface="Times New Roman" pitchFamily="18" charset="0"/>
              </a:rPr>
              <a:t>Promocja</a:t>
            </a:r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b="1" dirty="0">
                <a:latin typeface="Times New Roman" pitchFamily="18" charset="0"/>
                <a:cs typeface="Times New Roman" pitchFamily="18" charset="0"/>
              </a:rPr>
              <a:t>szkoły w środowisku lokalnym</a:t>
            </a:r>
            <a:endParaRPr lang="pl-PL" altLang="pl-PL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7034698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7034698"/>
            <a:ext cx="9777857" cy="509229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196101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ole tekstowe 1"/>
          <p:cNvSpPr txBox="1">
            <a:spLocks noChangeArrowheads="1"/>
          </p:cNvSpPr>
          <p:nvPr/>
        </p:nvSpPr>
        <p:spPr bwMode="auto">
          <a:xfrm>
            <a:off x="271268" y="2033413"/>
            <a:ext cx="9135566" cy="10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100" b="1" dirty="0">
                <a:latin typeface="Times New Roman" pitchFamily="18" charset="0"/>
                <a:cs typeface="Times New Roman" pitchFamily="18" charset="0"/>
              </a:rPr>
              <a:t>Elementy kształtujące wizerunek</a:t>
            </a:r>
            <a:r>
              <a:rPr lang="pl-PL" altLang="pl-PL" sz="3100" b="1" dirty="0">
                <a:latin typeface="Times New Roman" pitchFamily="18" charset="0"/>
              </a:rPr>
              <a:t> </a:t>
            </a:r>
            <a:r>
              <a:rPr lang="pl-PL" altLang="pl-PL" sz="3100" b="1" dirty="0">
                <a:latin typeface="Times New Roman" pitchFamily="18" charset="0"/>
                <a:cs typeface="Times New Roman" pitchFamily="18" charset="0"/>
              </a:rPr>
              <a:t>szkoły w środowisku lokalnym</a:t>
            </a:r>
          </a:p>
        </p:txBody>
      </p:sp>
      <p:sp>
        <p:nvSpPr>
          <p:cNvPr id="35843" name="pole tekstowe 3"/>
          <p:cNvSpPr txBox="1">
            <a:spLocks noChangeArrowheads="1"/>
          </p:cNvSpPr>
          <p:nvPr/>
        </p:nvSpPr>
        <p:spPr bwMode="auto">
          <a:xfrm>
            <a:off x="236265" y="3144616"/>
            <a:ext cx="9371831" cy="373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1. Baza materialna: </a:t>
            </a: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Poprzez wskazanie możliwości organizacji szerokiego wachlarza imprez kulturalnych, sportowo-rekreacyjnych i szkoleniowych istnieje możliwość wypromowania bazy materialnej, walorów regionu i najbliższej okolicy. </a:t>
            </a:r>
          </a:p>
          <a:p>
            <a:pPr algn="just"/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2. Jakość edukacji: 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osiągane przez uczniów naszej szkoły wyniki w konkursach przedmiotowych,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informacje na temat wyników egzaminów zewnętrznych, 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ilość uczniów dostających się do szkół, które wybrali i osiągane przez nich wyniki </a:t>
            </a: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 w późniejszej edukacji. </a:t>
            </a:r>
          </a:p>
          <a:p>
            <a:pPr algn="just"/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3. Umiejętność wewnętrznej komunikacji w zespole: 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skierowanie wszystkich wysiłków na osiągnięcie jednolitego celu,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umiejętność podziału ról i obowiązków,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weryfikacja działań na podstawie wniosków wyciągniętych po realizacji zadań. </a:t>
            </a:r>
          </a:p>
          <a:p>
            <a:endParaRPr lang="pl-PL" altLang="pl-PL" sz="2000">
              <a:latin typeface="Lucida Sans Unicode" pitchFamily="34" charset="0"/>
            </a:endParaRPr>
          </a:p>
        </p:txBody>
      </p:sp>
      <p:pic>
        <p:nvPicPr>
          <p:cNvPr id="3584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tekstu 1"/>
          <p:cNvSpPr txBox="1">
            <a:spLocks/>
          </p:cNvSpPr>
          <p:nvPr/>
        </p:nvSpPr>
        <p:spPr>
          <a:xfrm>
            <a:off x="204763" y="6954201"/>
            <a:ext cx="9777856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  <p:sp>
        <p:nvSpPr>
          <p:cNvPr id="9" name="Łącznik prostoliniowy 8"/>
          <p:cNvSpPr/>
          <p:nvPr/>
        </p:nvSpPr>
        <p:spPr>
          <a:xfrm>
            <a:off x="316771" y="7034698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7094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1"/>
          <p:cNvSpPr>
            <a:spLocks noChangeArrowheads="1"/>
          </p:cNvSpPr>
          <p:nvPr/>
        </p:nvSpPr>
        <p:spPr bwMode="auto">
          <a:xfrm>
            <a:off x="434027" y="2033413"/>
            <a:ext cx="9608096" cy="10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pl-PL" altLang="pl-PL" sz="3100" b="1" dirty="0">
                <a:cs typeface="Times New Roman" pitchFamily="18" charset="0"/>
              </a:rPr>
              <a:t>Elementy kształtujące wizerunek szkoły </a:t>
            </a:r>
          </a:p>
          <a:p>
            <a:r>
              <a:rPr lang="pl-PL" altLang="pl-PL" sz="3100" b="1" dirty="0">
                <a:cs typeface="Times New Roman" pitchFamily="18" charset="0"/>
              </a:rPr>
              <a:t>w środowisku lokalnym</a:t>
            </a:r>
          </a:p>
        </p:txBody>
      </p:sp>
      <p:sp>
        <p:nvSpPr>
          <p:cNvPr id="36867" name="pole tekstowe 2"/>
          <p:cNvSpPr txBox="1">
            <a:spLocks noChangeArrowheads="1"/>
          </p:cNvSpPr>
          <p:nvPr/>
        </p:nvSpPr>
        <p:spPr bwMode="auto">
          <a:xfrm>
            <a:off x="197763" y="3463102"/>
            <a:ext cx="9529340" cy="30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4. Umiejętność nawiązywania kontaktów ze środowiskiem lokalnym.</a:t>
            </a: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Dbałość o utrzymanie stałego kontaktu z organami administracji terenowej (wójt, sołtys,</a:t>
            </a: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miejscowi radni ), a także z miejscową ludnością (imprezy okolicznościowe).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5. Informacja propagandowa: 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Walka o ucznia spowodowała nie tylko troskę o poprawę wizerunku szkoły, lecz przede 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wszystkim dbałość o przekaz informacji przybliżających szkołę środowisku lokalnemu. 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Istnieje szereg form przekazu np.: prasa lokalna, foldery reklamowe szkoły, strony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internetowe, przekaz bezpośredni, zaproszenia pisemne, plakaty. Każdy sposób w, </a:t>
            </a:r>
          </a:p>
          <a:p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    zależności od okoliczności, odpowiednio użyty odnosi swój skutek. </a:t>
            </a:r>
          </a:p>
          <a:p>
            <a:endParaRPr lang="pl-PL" altLang="pl-PL" sz="2000">
              <a:latin typeface="Lucida Sans Unicode" pitchFamily="34" charset="0"/>
            </a:endParaRPr>
          </a:p>
        </p:txBody>
      </p:sp>
      <p:pic>
        <p:nvPicPr>
          <p:cNvPr id="3686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7113445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5512" y="7048697"/>
            <a:ext cx="9779606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379245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705960" y="6983999"/>
            <a:ext cx="8870040" cy="462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1800" i="1"/>
              <a:t>Nauczyciel na 6 – wsparcie szkół/przedszkoli i nauczycieli z terenu powiatu trzebnickiego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288000" y="3347789"/>
            <a:ext cx="8870040" cy="2091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dirty="0"/>
              <a:t> </a:t>
            </a:r>
            <a:r>
              <a:rPr lang="pl-PL" altLang="pl-PL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Droga </a:t>
            </a:r>
            <a:r>
              <a:rPr lang="pl-PL" altLang="pl-PL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bezpośrednia: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Imprezy kulturalne organizowane przez szkołę: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integracyjne,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kulturalno-edukacyjne,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okolicznościowe,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sportowe,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rozrywkowe.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endParaRPr lang="pl-PL" altLang="pl-PL" sz="1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Dni otwarte dla rodziców aktualnych i przyszłych uczniów.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pl-PL" altLang="pl-PL" sz="1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altLang="pl-PL" sz="1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Wywiadówki. </a:t>
            </a:r>
          </a:p>
          <a:p>
            <a:pPr lvl="0" algn="ctr">
              <a:buNone/>
            </a:pPr>
            <a:r>
              <a:rPr lang="pl-PL" dirty="0" err="1" smtClean="0"/>
              <a:t>st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48360" y="360"/>
            <a:ext cx="3997800" cy="155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632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920"/>
            <a:ext cx="2730240" cy="1090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Łącznik prostoliniowy 7"/>
          <p:cNvSpPr/>
          <p:nvPr/>
        </p:nvSpPr>
        <p:spPr>
          <a:xfrm>
            <a:off x="288000" y="6696000"/>
            <a:ext cx="9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pole tekstowe 1"/>
          <p:cNvSpPr txBox="1">
            <a:spLocks noChangeArrowheads="1"/>
          </p:cNvSpPr>
          <p:nvPr/>
        </p:nvSpPr>
        <p:spPr bwMode="auto">
          <a:xfrm>
            <a:off x="77760" y="1965960"/>
            <a:ext cx="8215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>
                <a:latin typeface="Times New Roman" pitchFamily="18" charset="0"/>
                <a:cs typeface="Times New Roman" pitchFamily="18" charset="0"/>
              </a:rPr>
              <a:t>Drogi szkoły do współpracy </a:t>
            </a:r>
          </a:p>
          <a:p>
            <a:r>
              <a:rPr lang="pl-PL" altLang="pl-PL" sz="3600" b="1" dirty="0">
                <a:latin typeface="Times New Roman" pitchFamily="18" charset="0"/>
                <a:cs typeface="Times New Roman" pitchFamily="18" charset="0"/>
              </a:rPr>
              <a:t>i integracji ze środowiskiem lokalnym</a:t>
            </a:r>
          </a:p>
        </p:txBody>
      </p:sp>
    </p:spTree>
    <p:extLst>
      <p:ext uri="{BB962C8B-B14F-4D97-AF65-F5344CB8AC3E}">
        <p14:creationId xmlns:p14="http://schemas.microsoft.com/office/powerpoint/2010/main" val="170785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705960" y="6983999"/>
            <a:ext cx="8870040" cy="462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1800" i="1"/>
              <a:t>Nauczyciel na 6 – wsparcie szkół/przedszkoli i nauczycieli z terenu powiatu trzebnickiego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48360" y="360"/>
            <a:ext cx="3997800" cy="155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632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920"/>
            <a:ext cx="2730240" cy="1090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Łącznik prostoliniowy 7"/>
          <p:cNvSpPr/>
          <p:nvPr/>
        </p:nvSpPr>
        <p:spPr>
          <a:xfrm>
            <a:off x="288000" y="6696000"/>
            <a:ext cx="9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1012" y="2025511"/>
            <a:ext cx="928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Warunki, które należy spełnić, aby impreza miała charakter promocyjny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87074" y="3207136"/>
            <a:ext cx="9288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Scenariusz. </a:t>
            </a:r>
          </a:p>
          <a:p>
            <a:pPr lvl="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Odpowiednio dobrana tematyka. </a:t>
            </a:r>
          </a:p>
          <a:p>
            <a:pPr lvl="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Informacja do środowiska. </a:t>
            </a:r>
          </a:p>
          <a:p>
            <a:pPr lvl="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Eksponowanie wartości pozytywnych: </a:t>
            </a:r>
          </a:p>
          <a:p>
            <a:pPr marL="457200" lvl="0" indent="-457200">
              <a:buFont typeface="+mj-lt"/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dobry wygląd, </a:t>
            </a:r>
          </a:p>
          <a:p>
            <a:pPr marL="457200" lvl="0" indent="-457200">
              <a:buFont typeface="+mj-lt"/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dobry obraz, </a:t>
            </a:r>
          </a:p>
          <a:p>
            <a:pPr marL="457200" lvl="0" indent="-457200">
              <a:buFont typeface="+mj-lt"/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dobry tekst, </a:t>
            </a:r>
          </a:p>
          <a:p>
            <a:pPr marL="457200" lvl="0" indent="-457200">
              <a:buFont typeface="+mj-lt"/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dobre umiejętności, </a:t>
            </a:r>
          </a:p>
          <a:p>
            <a:pPr marL="457200" lvl="0" indent="-457200">
              <a:buFont typeface="+mj-lt"/>
              <a:buAutoNum type="alphaLcParenR"/>
              <a:defRPr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dobry plakat. </a:t>
            </a:r>
          </a:p>
          <a:p>
            <a:pPr lvl="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Regionalizacja.</a:t>
            </a:r>
          </a:p>
          <a:p>
            <a:pPr lvl="0">
              <a:defRPr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Zaproszenia indywidualne.</a:t>
            </a:r>
          </a:p>
        </p:txBody>
      </p:sp>
    </p:spTree>
    <p:extLst>
      <p:ext uri="{BB962C8B-B14F-4D97-AF65-F5344CB8AC3E}">
        <p14:creationId xmlns:p14="http://schemas.microsoft.com/office/powerpoint/2010/main" val="170785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705960" y="6983999"/>
            <a:ext cx="8870040" cy="462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1800" i="1"/>
              <a:t>Nauczyciel na 6 – wsparcie szkół/przedszkoli i nauczycieli z terenu powiatu trzebnickiego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719832" y="3275781"/>
            <a:ext cx="8870040" cy="2091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altLang="pl-PL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Planowanie: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musi mieć jasno określony cel,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zdefiniowanego odbiorcę,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odpowiednio dobrane metody i formy.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Tx/>
              <a:buChar char="-"/>
            </a:pPr>
            <a:endParaRPr lang="pl-PL" altLang="pl-PL" sz="21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pl-PL" altLang="pl-PL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Promocja szkoły to przede wszystkim: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kreowanie pozytywnego wizerunku szkoły,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ukazywanie osiągnięć i potencjału społeczności szkolnej,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eksponowanie odrębności szkoły, </a:t>
            </a:r>
          </a:p>
          <a:p>
            <a:pPr marL="0" lvl="0" indent="0" algn="l" fontAlgn="base" hangingPunct="1">
              <a:spcBef>
                <a:spcPct val="0"/>
              </a:spcBef>
              <a:spcAft>
                <a:spcPct val="0"/>
              </a:spcAft>
              <a:buSzTx/>
              <a:buFont typeface="Lucida Sans Unicode" pitchFamily="34" charset="0"/>
              <a:buAutoNum type="alphaLcParenR"/>
            </a:pPr>
            <a:r>
              <a:rPr lang="pl-PL" altLang="pl-PL" sz="21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kształtowanie więzi emocjonalnych ze szkołą. </a:t>
            </a:r>
          </a:p>
          <a:p>
            <a:pPr lvl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48360" y="360"/>
            <a:ext cx="3997800" cy="155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632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920"/>
            <a:ext cx="2730240" cy="10904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ytuł 6"/>
          <p:cNvSpPr txBox="1">
            <a:spLocks noGrp="1"/>
          </p:cNvSpPr>
          <p:nvPr>
            <p:ph type="title" idx="4294967295"/>
          </p:nvPr>
        </p:nvSpPr>
        <p:spPr>
          <a:xfrm>
            <a:off x="468180" y="2123653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pl-PL" sz="3600" b="1" dirty="0" smtClean="0"/>
              <a:t>Planowanie promocji szkoły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8" name="Łącznik prostoliniowy 7"/>
          <p:cNvSpPr/>
          <p:nvPr/>
        </p:nvSpPr>
        <p:spPr>
          <a:xfrm>
            <a:off x="288000" y="6696000"/>
            <a:ext cx="9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1377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705960" y="6983999"/>
            <a:ext cx="8870040" cy="462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1800" i="1"/>
              <a:t>Nauczyciel na 6 – wsparcie szkół/przedszkoli i nauczycieli z terenu powiatu trzebnickiego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48360" y="360"/>
            <a:ext cx="3997800" cy="155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632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920"/>
            <a:ext cx="2730240" cy="10904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ytuł 6"/>
          <p:cNvSpPr txBox="1">
            <a:spLocks noGrp="1"/>
          </p:cNvSpPr>
          <p:nvPr>
            <p:ph type="title" idx="4294967295"/>
          </p:nvPr>
        </p:nvSpPr>
        <p:spPr>
          <a:xfrm>
            <a:off x="792000" y="230400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8" name="Łącznik prostoliniowy 7"/>
          <p:cNvSpPr/>
          <p:nvPr/>
        </p:nvSpPr>
        <p:spPr>
          <a:xfrm>
            <a:off x="288000" y="6696000"/>
            <a:ext cx="9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444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705960" y="6983999"/>
            <a:ext cx="8870040" cy="462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1800" i="1"/>
              <a:t>Nauczyciel na 6 – wsparcie szkół/przedszkoli i nauczycieli z terenu powiatu trzebnickiego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48360" y="360"/>
            <a:ext cx="3997800" cy="155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2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26239" y="1606320"/>
            <a:ext cx="7883999" cy="35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7760" y="133920"/>
            <a:ext cx="2730240" cy="1090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Łącznik prostoliniowy 7"/>
          <p:cNvSpPr/>
          <p:nvPr/>
        </p:nvSpPr>
        <p:spPr>
          <a:xfrm>
            <a:off x="288000" y="6696000"/>
            <a:ext cx="9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59780" y="2699717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kern="50" dirty="0">
                <a:latin typeface="Cambria"/>
                <a:ea typeface="SimSun"/>
                <a:cs typeface="Mangal"/>
              </a:rPr>
              <a:t> </a:t>
            </a:r>
            <a:r>
              <a:rPr lang="pl-PL" sz="3600" b="1" kern="50" dirty="0" smtClean="0">
                <a:latin typeface="Cambria"/>
                <a:ea typeface="SimSun"/>
                <a:cs typeface="Mangal"/>
              </a:rPr>
              <a:t>Strategiczne </a:t>
            </a:r>
            <a:r>
              <a:rPr lang="pl-PL" sz="3600" b="1" kern="50" dirty="0">
                <a:latin typeface="Cambria"/>
                <a:ea typeface="SimSun"/>
                <a:cs typeface="Mangal"/>
              </a:rPr>
              <a:t>działania szkoły w środowisku </a:t>
            </a:r>
            <a:r>
              <a:rPr lang="pl-PL" sz="3600" b="1" kern="50" dirty="0" smtClean="0">
                <a:latin typeface="Cambria"/>
                <a:ea typeface="SimSun"/>
                <a:cs typeface="Mangal"/>
              </a:rPr>
              <a:t>lokalnym </a:t>
            </a:r>
            <a:endParaRPr lang="pl-PL" sz="36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57" y="5868249"/>
            <a:ext cx="3378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392024" y="2033413"/>
            <a:ext cx="6827174" cy="57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100" b="1" dirty="0">
                <a:latin typeface="Times New Roman" pitchFamily="18" charset="0"/>
                <a:cs typeface="Times New Roman" pitchFamily="18" charset="0"/>
              </a:rPr>
              <a:t>Obraz szkoły wśród klientów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236266" y="2610888"/>
            <a:ext cx="9608096" cy="2308150"/>
          </a:xfrm>
          <a:prstGeom prst="rect">
            <a:avLst/>
          </a:prstGeom>
          <a:noFill/>
        </p:spPr>
        <p:txBody>
          <a:bodyPr lIns="100794" tIns="50397" rIns="100794" bIns="50397">
            <a:spAutoFit/>
          </a:bodyPr>
          <a:lstStyle/>
          <a:p>
            <a:pPr marL="377979" indent="-377979">
              <a:buFont typeface="+mj-lt"/>
              <a:buAutoNum type="arabicPeriod"/>
              <a:defRPr/>
            </a:pPr>
            <a:r>
              <a:rPr lang="pl-PL" sz="1500" b="1" dirty="0">
                <a:cs typeface="Times New Roman" pitchFamily="18" charset="0"/>
              </a:rPr>
              <a:t>Baza materialna </a:t>
            </a:r>
            <a:r>
              <a:rPr lang="pl-PL" sz="1500" dirty="0">
                <a:cs typeface="Times New Roman" pitchFamily="18" charset="0"/>
              </a:rPr>
              <a:t>do której należy zaliczyć sam budynek szkolny, jego otoczenie (np. obiekty sportowe, rekreacyjne, warsztaty szkolne, stołówka, internat) oraz zdolność do pozyskiwania środków materialnych.</a:t>
            </a:r>
          </a:p>
          <a:p>
            <a:pPr marL="377979" indent="-377979">
              <a:buFont typeface="+mj-lt"/>
              <a:buAutoNum type="arabicPeriod"/>
              <a:defRPr/>
            </a:pPr>
            <a:endParaRPr lang="pl-PL" sz="1500" dirty="0">
              <a:cs typeface="Times New Roman" pitchFamily="18" charset="0"/>
            </a:endParaRPr>
          </a:p>
          <a:p>
            <a:pPr marL="377979" indent="-377979">
              <a:buFont typeface="+mj-lt"/>
              <a:buAutoNum type="arabicPeriod"/>
              <a:defRPr/>
            </a:pPr>
            <a:r>
              <a:rPr lang="pl-PL" sz="1500" b="1" dirty="0">
                <a:cs typeface="Times New Roman" pitchFamily="18" charset="0"/>
              </a:rPr>
              <a:t>Jakość oferty edukacyjnej </a:t>
            </a:r>
            <a:r>
              <a:rPr lang="pl-PL" sz="1500" dirty="0">
                <a:cs typeface="Times New Roman" pitchFamily="18" charset="0"/>
              </a:rPr>
              <a:t>na którą składają się osiągane przez uczniów szkoły wyniki w olimpiadach i konkursach przedmiotowych, informacje na temat wyników egzaminów zewnętrznych, liczba absolwentów którzy dostali się na wyższe studia itp..</a:t>
            </a:r>
          </a:p>
          <a:p>
            <a:pPr marL="377979" indent="-377979">
              <a:buFont typeface="+mj-lt"/>
              <a:buAutoNum type="arabicPeriod"/>
              <a:defRPr/>
            </a:pPr>
            <a:endParaRPr lang="pl-PL" sz="1500" dirty="0">
              <a:cs typeface="Times New Roman" pitchFamily="18" charset="0"/>
            </a:endParaRPr>
          </a:p>
          <a:p>
            <a:pPr marL="377979" indent="-377979">
              <a:buFont typeface="+mj-lt"/>
              <a:buAutoNum type="arabicPeriod"/>
              <a:defRPr/>
            </a:pPr>
            <a:r>
              <a:rPr lang="pl-PL" sz="1500" b="1" dirty="0">
                <a:cs typeface="Times New Roman" pitchFamily="18" charset="0"/>
              </a:rPr>
              <a:t>Pozycja dyrektora szkoły </a:t>
            </a:r>
            <a:r>
              <a:rPr lang="pl-PL" sz="1500" dirty="0">
                <a:cs typeface="Times New Roman" pitchFamily="18" charset="0"/>
              </a:rPr>
              <a:t>w lokalnej społeczności. </a:t>
            </a:r>
          </a:p>
          <a:p>
            <a:pPr>
              <a:defRPr/>
            </a:pPr>
            <a:endParaRPr lang="pl-PL" sz="2000" dirty="0"/>
          </a:p>
        </p:txBody>
      </p:sp>
      <p:sp>
        <p:nvSpPr>
          <p:cNvPr id="15364" name="pole tekstowe 31"/>
          <p:cNvSpPr txBox="1">
            <a:spLocks noChangeArrowheads="1"/>
          </p:cNvSpPr>
          <p:nvPr/>
        </p:nvSpPr>
        <p:spPr bwMode="auto">
          <a:xfrm>
            <a:off x="392025" y="4919038"/>
            <a:ext cx="9293076" cy="179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Należy zwrócić uwagę na konieczność prezentowania szkoły w środowisku lokalnym a nawet regionalnym. </a:t>
            </a:r>
          </a:p>
          <a:p>
            <a:pPr algn="just"/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Efekty</a:t>
            </a:r>
            <a:r>
              <a:rPr lang="pl-PL" altLang="pl-PL" sz="1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pl-PL" altLang="pl-PL" sz="1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zmniejszenie dystansu pomiędzy rodzicami a szkołą,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integracja społeczności lokalnej w realizacji polityki edukacyjnej,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500" dirty="0">
                <a:latin typeface="Times New Roman" pitchFamily="18" charset="0"/>
                <a:cs typeface="Times New Roman" pitchFamily="18" charset="0"/>
              </a:rPr>
              <a:t> wzmocnienie więzi zwanych potocznie „patriotyzmem lokalnym”. </a:t>
            </a:r>
          </a:p>
          <a:p>
            <a:endParaRPr lang="pl-PL" altLang="pl-PL" sz="2000" dirty="0">
              <a:latin typeface="Lucida Sans Unicode" pitchFamily="34" charset="0"/>
            </a:endParaRPr>
          </a:p>
        </p:txBody>
      </p:sp>
      <p:pic>
        <p:nvPicPr>
          <p:cNvPr id="15365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Łącznik prostoliniowy 8"/>
          <p:cNvSpPr/>
          <p:nvPr/>
        </p:nvSpPr>
        <p:spPr>
          <a:xfrm>
            <a:off x="316770" y="6954201"/>
            <a:ext cx="952759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Symbol zastępczy tekstu 1"/>
          <p:cNvSpPr txBox="1">
            <a:spLocks/>
          </p:cNvSpPr>
          <p:nvPr/>
        </p:nvSpPr>
        <p:spPr>
          <a:xfrm>
            <a:off x="189012" y="6954201"/>
            <a:ext cx="9777857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38805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393775" y="2747382"/>
            <a:ext cx="9214321" cy="401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Klient szkoły podobnie jak klient organizacji gospodarczych podejmuje swoje decyzje na podstawie różnorodnych źródeł wiedzy. </a:t>
            </a:r>
          </a:p>
          <a:p>
            <a:pPr algn="just"/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 b="1" dirty="0">
                <a:latin typeface="Times New Roman" pitchFamily="18" charset="0"/>
                <a:cs typeface="Times New Roman" pitchFamily="18" charset="0"/>
              </a:rPr>
              <a:t>Przykładowe źródła wiedzy: </a:t>
            </a: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własne doświadczenie,</a:t>
            </a:r>
          </a:p>
          <a:p>
            <a:pPr algn="just">
              <a:buFont typeface="Lucida Sans Unicode" pitchFamily="34" charset="0"/>
              <a:buAutoNum type="alphaLcParenR"/>
            </a:pPr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przekaz społeczny (w tym media),</a:t>
            </a:r>
          </a:p>
          <a:p>
            <a:pPr algn="just">
              <a:buFont typeface="Lucida Sans Unicode" pitchFamily="34" charset="0"/>
              <a:buAutoNum type="alphaLcParenR"/>
            </a:pPr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przetwarzanie informacji (analizy, wnioskowanie),</a:t>
            </a:r>
          </a:p>
          <a:p>
            <a:pPr algn="just">
              <a:buFont typeface="Lucida Sans Unicode" pitchFamily="34" charset="0"/>
              <a:buAutoNum type="alphaLcParenR"/>
            </a:pPr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obserwacja,</a:t>
            </a:r>
          </a:p>
          <a:p>
            <a:pPr algn="just">
              <a:buFont typeface="Lucida Sans Unicode" pitchFamily="34" charset="0"/>
              <a:buAutoNum type="alphaLcParenR"/>
            </a:pPr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Lucida Sans Unicode" pitchFamily="34" charset="0"/>
              <a:buAutoNum type="alphaLcParenR"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celowe zbieranie informacji (np. badania naukowe, społeczne, marketingowe). </a:t>
            </a:r>
          </a:p>
          <a:p>
            <a:endParaRPr lang="pl-PL" altLang="pl-PL" sz="2000" dirty="0">
              <a:latin typeface="Lucida Sans Unicode" pitchFamily="34" charset="0"/>
            </a:endParaRPr>
          </a:p>
        </p:txBody>
      </p:sp>
      <p:sp>
        <p:nvSpPr>
          <p:cNvPr id="16387" name="pole tekstowe 2"/>
          <p:cNvSpPr txBox="1">
            <a:spLocks noChangeArrowheads="1"/>
          </p:cNvSpPr>
          <p:nvPr/>
        </p:nvSpPr>
        <p:spPr bwMode="auto">
          <a:xfrm>
            <a:off x="393775" y="1917917"/>
            <a:ext cx="3769734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Klient szkoły</a:t>
            </a:r>
          </a:p>
        </p:txBody>
      </p:sp>
      <p:pic>
        <p:nvPicPr>
          <p:cNvPr id="1638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3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6954201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78511" y="6954201"/>
            <a:ext cx="9779606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31164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1"/>
          <p:cNvSpPr txBox="1">
            <a:spLocks noChangeArrowheads="1"/>
          </p:cNvSpPr>
          <p:nvPr/>
        </p:nvSpPr>
        <p:spPr bwMode="auto">
          <a:xfrm>
            <a:off x="472529" y="2668636"/>
            <a:ext cx="9214322" cy="370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Elementem spajającym działalność marketingową szkoły jest jej dyrektor </a:t>
            </a:r>
          </a:p>
          <a:p>
            <a:pPr algn="just"/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To jego należy wskazać jako osobę odpowiedzialną za kształt public relations szkoły. Nawet jeżeli dyrektor nie prowadzi świadomej działalności promocyjnej to i tak jego działalność musi być w tych kategoriach rozpatrywana. </a:t>
            </a:r>
          </a:p>
          <a:p>
            <a:pPr algn="ctr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Dyrektor jak to twarz szkoły </a:t>
            </a:r>
          </a:p>
          <a:p>
            <a:pPr algn="just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Jego nazwisko jest hasłem rozpoznawczym placówki a jego zachowanie, sposób komunikacji interpersonalnej, umiejętność kontaktu z mediami stanowią ważny element PR szkoły. </a:t>
            </a:r>
          </a:p>
          <a:p>
            <a:pPr algn="just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W tym aspekcie brane jest również pod uwagę prywatne życie dyrektora. To zjawisko szczególnie intensywnie daje o sobie znać w małych społecznościach. </a:t>
            </a:r>
          </a:p>
          <a:p>
            <a:pPr algn="just"/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Naruszenie norm współżycia społecznego przez dyrektora może zaowocować pogorszeniem opinii o szkole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472530" y="1930167"/>
            <a:ext cx="2936682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Dyrektor</a:t>
            </a:r>
          </a:p>
        </p:txBody>
      </p:sp>
      <p:pic>
        <p:nvPicPr>
          <p:cNvPr id="17412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45498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7034698"/>
            <a:ext cx="937008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6954201"/>
            <a:ext cx="9777857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200133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1"/>
          <p:cNvSpPr txBox="1">
            <a:spLocks noChangeArrowheads="1"/>
          </p:cNvSpPr>
          <p:nvPr/>
        </p:nvSpPr>
        <p:spPr bwMode="auto">
          <a:xfrm>
            <a:off x="516283" y="1954666"/>
            <a:ext cx="5596847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Public relations szkoły</a:t>
            </a:r>
          </a:p>
        </p:txBody>
      </p:sp>
      <p:sp>
        <p:nvSpPr>
          <p:cNvPr id="20483" name="pole tekstowe 2"/>
          <p:cNvSpPr txBox="1">
            <a:spLocks noChangeArrowheads="1"/>
          </p:cNvSpPr>
          <p:nvPr/>
        </p:nvSpPr>
        <p:spPr bwMode="auto">
          <a:xfrm>
            <a:off x="435777" y="2747383"/>
            <a:ext cx="9133816" cy="34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Nie wystarczy przekonać potencjalnych uczniów i ich rodziców do naszej placówki, ale trzeba też badać ich opinie o szkole, zbierać i analizować wyrażane uwagi, i w miarę możliwości je uwzględniać. </a:t>
            </a:r>
          </a:p>
          <a:p>
            <a:pPr algn="just"/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Tworząc wizerunek szkoły, musimy zacząć od analizy SWOT, czyli określenia cech, które mogą stwarzać szanse rozwoju lub niosących zagrożenie. </a:t>
            </a:r>
          </a:p>
          <a:p>
            <a:pPr algn="just"/>
            <a:r>
              <a:rPr lang="pl-PL" altLang="pl-PL" sz="2000" dirty="0">
                <a:latin typeface="Times New Roman" pitchFamily="18" charset="0"/>
              </a:rPr>
              <a:t/>
            </a:r>
            <a:br>
              <a:rPr lang="pl-PL" altLang="pl-PL" sz="2000" dirty="0">
                <a:latin typeface="Times New Roman" pitchFamily="18" charset="0"/>
              </a:rPr>
            </a:br>
            <a:r>
              <a:rPr lang="pl-PL" altLang="pl-PL" sz="2000" dirty="0">
                <a:latin typeface="Times New Roman" pitchFamily="18" charset="0"/>
                <a:cs typeface="Times New Roman" pitchFamily="18" charset="0"/>
              </a:rPr>
              <a:t>Nagłaśnianie i upowszechnianie sukcesów szkoły może przynieść pożytek także dla innych szkół, stwarzając dobrą atmosferę dotyczącą szkół „w ogóle” (chyba, że dotyczy wąskiego grona odbiorców informacji o np. konkurujących ze sobą szkołach).</a:t>
            </a: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l-PL" alt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6954201"/>
            <a:ext cx="9487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6973451"/>
            <a:ext cx="9777857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39947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99025" y="3463102"/>
            <a:ext cx="8913303" cy="287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>
            <a:lvl1pPr marL="533400" indent="-5334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1800">
                <a:latin typeface="Times New Roman" pitchFamily="18" charset="0"/>
              </a:rPr>
              <a:t>Aby promocja szkoły była udana należy spełnić kilka warunków:</a:t>
            </a:r>
          </a:p>
          <a:p>
            <a:r>
              <a:rPr lang="pl-PL" altLang="pl-PL" sz="1800">
                <a:latin typeface="Times New Roman" pitchFamily="18" charset="0"/>
              </a:rPr>
              <a:t> </a:t>
            </a:r>
          </a:p>
          <a:p>
            <a:r>
              <a:rPr lang="pl-PL" altLang="pl-PL" sz="1800">
                <a:latin typeface="Times New Roman" pitchFamily="18" charset="0"/>
              </a:rPr>
              <a:t> a) przeprowadzić diagnozę w celu uzyskania odpowiedzi na dwa podstawowe pytania: Jacy jesteśmy?  Jacy chcemy być? </a:t>
            </a:r>
          </a:p>
          <a:p>
            <a:r>
              <a:rPr lang="pl-PL" altLang="pl-PL" sz="1800">
                <a:latin typeface="Times New Roman" pitchFamily="18" charset="0"/>
              </a:rPr>
              <a:t>(odpowiedź na pierwsze z pytań diagnostycznych powinno dostarczyć informacji o aktualnym wizerunku szkoły w środowisku o jej pozycji w rankingu placówek oświatowych, oraz pozytywnych elementach sprzyjających zmianie wizerunku szkoły),</a:t>
            </a:r>
          </a:p>
          <a:p>
            <a:r>
              <a:rPr lang="pl-PL" altLang="pl-PL" sz="1800">
                <a:latin typeface="Times New Roman" pitchFamily="18" charset="0"/>
              </a:rPr>
              <a:t> </a:t>
            </a:r>
          </a:p>
          <a:p>
            <a:r>
              <a:rPr lang="pl-PL" altLang="pl-PL" sz="1800">
                <a:latin typeface="Times New Roman" pitchFamily="18" charset="0"/>
              </a:rPr>
              <a:t> b) opracować plan kompanii promocyjnej z określeniem celów doraźnych i perspektywicznych.</a:t>
            </a:r>
          </a:p>
        </p:txBody>
      </p:sp>
      <p:sp>
        <p:nvSpPr>
          <p:cNvPr id="24579" name="pole tekstowe 1"/>
          <p:cNvSpPr txBox="1">
            <a:spLocks noChangeArrowheads="1"/>
          </p:cNvSpPr>
          <p:nvPr/>
        </p:nvSpPr>
        <p:spPr bwMode="auto">
          <a:xfrm>
            <a:off x="533783" y="2509392"/>
            <a:ext cx="6510404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Metody promowania szkoły</a:t>
            </a:r>
          </a:p>
        </p:txBody>
      </p:sp>
      <p:pic>
        <p:nvPicPr>
          <p:cNvPr id="2458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1" y="6954201"/>
            <a:ext cx="932807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6941952"/>
            <a:ext cx="9777857" cy="50922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28981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ole tekstowe 1"/>
          <p:cNvSpPr txBox="1">
            <a:spLocks noChangeArrowheads="1"/>
          </p:cNvSpPr>
          <p:nvPr/>
        </p:nvSpPr>
        <p:spPr bwMode="auto">
          <a:xfrm>
            <a:off x="595037" y="2827879"/>
            <a:ext cx="8890551" cy="31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77979" indent="-377979" algn="just">
              <a:buFontTx/>
              <a:buAutoNum type="arabicPeriod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Dobra informacja.  </a:t>
            </a:r>
          </a:p>
          <a:p>
            <a:pPr marL="377979" indent="-377979" algn="just">
              <a:buFontTx/>
              <a:buAutoNum type="arabicPeriod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Jasne precyzowanie celów i priorytetów. </a:t>
            </a:r>
          </a:p>
          <a:p>
            <a:pPr marL="377979" indent="-377979" algn="just">
              <a:buFontTx/>
              <a:buAutoNum type="arabicPeriod"/>
            </a:pPr>
            <a:r>
              <a:rPr lang="pl-PL" altLang="pl-PL" sz="2000">
                <a:latin typeface="Times New Roman" pitchFamily="18" charset="0"/>
                <a:cs typeface="Times New Roman" pitchFamily="18" charset="0"/>
              </a:rPr>
              <a:t>Otwarte reagowanie na pojawiające się problemy. </a:t>
            </a:r>
          </a:p>
          <a:p>
            <a:pPr marL="377979" indent="-377979" algn="just">
              <a:buFontTx/>
              <a:buAutoNum type="arabicPeriod"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 marL="377979" indent="-377979" algn="just">
              <a:buFontTx/>
              <a:buAutoNum type="arabicPeriod"/>
            </a:pPr>
            <a:endParaRPr lang="pl-PL" altLang="pl-PL" sz="2000">
              <a:latin typeface="Times New Roman" pitchFamily="18" charset="0"/>
              <a:cs typeface="Times New Roman" pitchFamily="18" charset="0"/>
            </a:endParaRPr>
          </a:p>
          <a:p>
            <a:pPr marL="377979" indent="-377979" algn="ctr"/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Elementy te wpływają bezpośrednio na atmosferę w szkole, kreują poczucie współuczestnictwa w tym co się dzieje na jej terenie i pozwalają przeciwdziałać zwykłemu plotkarstwu. </a:t>
            </a:r>
          </a:p>
          <a:p>
            <a:pPr marL="377979" indent="-377979" algn="ctr"/>
            <a:endParaRPr lang="pl-PL" altLang="pl-PL" sz="2200">
              <a:latin typeface="Times New Roman" pitchFamily="18" charset="0"/>
              <a:cs typeface="Times New Roman" pitchFamily="18" charset="0"/>
            </a:endParaRPr>
          </a:p>
          <a:p>
            <a:pPr marL="377979" indent="-377979"/>
            <a:endParaRPr lang="pl-PL" altLang="pl-PL" sz="2000">
              <a:latin typeface="Lucida Sans Unicode" pitchFamily="34" charset="0"/>
            </a:endParaRPr>
          </a:p>
        </p:txBody>
      </p:sp>
      <p:sp>
        <p:nvSpPr>
          <p:cNvPr id="28675" name="pole tekstowe 2"/>
          <p:cNvSpPr txBox="1">
            <a:spLocks noChangeArrowheads="1"/>
          </p:cNvSpPr>
          <p:nvPr/>
        </p:nvSpPr>
        <p:spPr bwMode="auto">
          <a:xfrm>
            <a:off x="579287" y="1865420"/>
            <a:ext cx="8978057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Promocja wewnętrzna</a:t>
            </a:r>
          </a:p>
        </p:txBody>
      </p:sp>
      <p:pic>
        <p:nvPicPr>
          <p:cNvPr id="2867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0" y="7113445"/>
            <a:ext cx="940683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50510" y="7048697"/>
            <a:ext cx="9779606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41092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ole tekstowe 1"/>
          <p:cNvSpPr txBox="1">
            <a:spLocks noChangeArrowheads="1"/>
          </p:cNvSpPr>
          <p:nvPr/>
        </p:nvSpPr>
        <p:spPr bwMode="auto">
          <a:xfrm>
            <a:off x="421777" y="2906626"/>
            <a:ext cx="8890551" cy="35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Ważnym aspektem wewnętrznej promocji szkoły są zebrania rodziców. </a:t>
            </a:r>
          </a:p>
          <a:p>
            <a:pPr algn="just"/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Oprócz informacji o osiągnięciach uczniów i ich sytuacji wychowawczej, rodzice powinni mieć możliwość dostrzeżenia tego, co się dzieje w szkole. </a:t>
            </a:r>
          </a:p>
          <a:p>
            <a:pPr algn="just"/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Informując rodziców o działalności szkoły można wykorzystać kilka pomysłów: </a:t>
            </a:r>
          </a:p>
          <a:p>
            <a:pPr algn="ctr"/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rozmieścić na korytarzach różnego rodzaju prace uczniów, zdjęcia, prezentujące młodzież i nauczycieli w rozmaitych sytuacjach (zawody sportowe, interesujące formy zajęć lekcyjnych i pozalekcyjnych, konkursy itp.), oczywiście z zadbaniem o ich aktualizację. </a:t>
            </a:r>
          </a:p>
          <a:p>
            <a:pPr algn="just">
              <a:buFontTx/>
              <a:buAutoNum type="alphaLcParenR"/>
            </a:pPr>
            <a:endParaRPr lang="pl-PL" altLang="pl-PL" sz="15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lphaLcParenR"/>
            </a:pPr>
            <a:r>
              <a:rPr lang="pl-PL" altLang="pl-PL" sz="1500">
                <a:latin typeface="Times New Roman" pitchFamily="18" charset="0"/>
                <a:cs typeface="Times New Roman" pitchFamily="18" charset="0"/>
              </a:rPr>
              <a:t> zorganizowanie koncertu uczniowskiego zespołu muzycznego. </a:t>
            </a:r>
          </a:p>
          <a:p>
            <a:pPr algn="just">
              <a:buFontTx/>
              <a:buAutoNum type="alphaLcParenR"/>
            </a:pPr>
            <a:endParaRPr lang="pl-PL" altLang="pl-PL" sz="220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2000">
              <a:latin typeface="Lucida Sans Unicode" pitchFamily="34" charset="0"/>
            </a:endParaRPr>
          </a:p>
        </p:txBody>
      </p:sp>
      <p:sp>
        <p:nvSpPr>
          <p:cNvPr id="30723" name="pole tekstowe 2"/>
          <p:cNvSpPr txBox="1">
            <a:spLocks noChangeArrowheads="1"/>
          </p:cNvSpPr>
          <p:nvPr/>
        </p:nvSpPr>
        <p:spPr bwMode="auto">
          <a:xfrm>
            <a:off x="507532" y="2171657"/>
            <a:ext cx="7619972" cy="7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4000" b="1" dirty="0">
                <a:latin typeface="Times New Roman" pitchFamily="18" charset="0"/>
                <a:cs typeface="Times New Roman" pitchFamily="18" charset="0"/>
              </a:rPr>
              <a:t>Promocja wewnętrzna a rodzice</a:t>
            </a:r>
          </a:p>
        </p:txBody>
      </p:sp>
      <p:pic>
        <p:nvPicPr>
          <p:cNvPr id="3072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" y="132995"/>
            <a:ext cx="2730169" cy="109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9749"/>
            <a:ext cx="3997248" cy="15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Obraz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38" y="1606431"/>
            <a:ext cx="7884239" cy="3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Łącznik prostoliniowy 7"/>
          <p:cNvSpPr/>
          <p:nvPr/>
        </p:nvSpPr>
        <p:spPr>
          <a:xfrm>
            <a:off x="316770" y="7034698"/>
            <a:ext cx="940683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9207" tIns="49604" rIns="99207" bIns="49604" anchor="ctr" compatLnSpc="0"/>
          <a:lstStyle/>
          <a:p>
            <a:pPr hangingPunct="0">
              <a:defRPr/>
            </a:pPr>
            <a:endParaRPr lang="pl-PL" sz="20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ymbol zastępczy tekstu 1"/>
          <p:cNvSpPr txBox="1">
            <a:spLocks/>
          </p:cNvSpPr>
          <p:nvPr/>
        </p:nvSpPr>
        <p:spPr>
          <a:xfrm>
            <a:off x="189012" y="7020698"/>
            <a:ext cx="9777857" cy="510978"/>
          </a:xfrm>
          <a:prstGeom prst="rect">
            <a:avLst/>
          </a:prstGeom>
        </p:spPr>
        <p:txBody>
          <a:bodyPr lIns="100794" tIns="50397" rIns="100794" bIns="50397">
            <a:normAutofit fontScale="850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 algn="l" defTabSz="914400" rtl="0" eaLnBrk="1" latinLnBrk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 algn="l" defTabSz="914400" rtl="0" eaLnBrk="1" latinLnBrk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 algn="l" defTabSz="914400" rtl="0" eaLnBrk="1" latinLnBrk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 algn="l" defTabSz="914400" rtl="0" eaLnBrk="1" latinLnBrk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 algn="l" defTabSz="914400" rtl="0" eaLnBrk="1" latinLnBrk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solidFill>
                  <a:schemeClr val="tx1"/>
                </a:solidFill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fontAlgn="auto">
              <a:buFont typeface="StarSymbol"/>
              <a:buNone/>
              <a:defRPr/>
            </a:pPr>
            <a:r>
              <a:rPr sz="2000" i="1" dirty="0"/>
              <a:t>Nauczyciel na 6 – wsparcie szkół/przedszkoli i nauczycieli z terenu powiatu trzebnickiego</a:t>
            </a:r>
          </a:p>
        </p:txBody>
      </p:sp>
    </p:spTree>
    <p:extLst>
      <p:ext uri="{BB962C8B-B14F-4D97-AF65-F5344CB8AC3E}">
        <p14:creationId xmlns:p14="http://schemas.microsoft.com/office/powerpoint/2010/main" val="218319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1594</Words>
  <Application>Microsoft Office PowerPoint</Application>
  <PresentationFormat>Niestandardowy</PresentationFormat>
  <Paragraphs>190</Paragraphs>
  <Slides>19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Domyślnie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Planowanie promocji szkoły 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Robert</dc:creator>
  <cp:lastModifiedBy>DODN</cp:lastModifiedBy>
  <cp:revision>8</cp:revision>
  <dcterms:created xsi:type="dcterms:W3CDTF">2014-01-13T01:03:39Z</dcterms:created>
  <dcterms:modified xsi:type="dcterms:W3CDTF">2014-03-04T10:10:23Z</dcterms:modified>
</cp:coreProperties>
</file>